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Helvetica Neue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qP57HQtPC+K9NzpDt52+2VoZr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345528-3290-4417-9685-7C52C9E55E1E}">
  <a:tblStyle styleId="{66345528-3290-4417-9685-7C52C9E55E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italic.fntdata"/><Relationship Id="rId6" Type="http://schemas.openxmlformats.org/officeDocument/2006/relationships/slide" Target="slides/slide1.xml"/><Relationship Id="rId18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59c34a72e_2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g2e59c34a72e_2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aa9e8f5c5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daa9e8f5c5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2daa9e8f5c5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59c34a72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2e59c34a72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59c34a72e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2e59c34a72e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a6f9e5a3c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2da6f9e5a3c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59c34a72e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2e59c34a72e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59c34a72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2e59c34a72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gif"/><Relationship Id="rId5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"/>
          <p:cNvGrpSpPr/>
          <p:nvPr/>
        </p:nvGrpSpPr>
        <p:grpSpPr>
          <a:xfrm>
            <a:off x="-10229" y="0"/>
            <a:ext cx="12212457" cy="6873342"/>
            <a:chOff x="-18411" y="-6137"/>
            <a:chExt cx="12212457" cy="6873342"/>
          </a:xfrm>
        </p:grpSpPr>
        <p:sp>
          <p:nvSpPr>
            <p:cNvPr id="90" name="Google Shape;90;p1"/>
            <p:cNvSpPr/>
            <p:nvPr/>
          </p:nvSpPr>
          <p:spPr>
            <a:xfrm>
              <a:off x="-18411" y="3031635"/>
              <a:ext cx="12212457" cy="3835570"/>
            </a:xfrm>
            <a:custGeom>
              <a:rect b="b" l="l" r="r" t="t"/>
              <a:pathLst>
                <a:path extrusionOk="0" h="3835570" w="12212457">
                  <a:moveTo>
                    <a:pt x="0" y="2718652"/>
                  </a:moveTo>
                  <a:lnTo>
                    <a:pt x="0" y="3835570"/>
                  </a:lnTo>
                  <a:lnTo>
                    <a:pt x="153423" y="3835570"/>
                  </a:lnTo>
                  <a:lnTo>
                    <a:pt x="5443442" y="3835570"/>
                  </a:lnTo>
                  <a:lnTo>
                    <a:pt x="12212457" y="619828"/>
                  </a:lnTo>
                  <a:lnTo>
                    <a:pt x="12212457" y="0"/>
                  </a:lnTo>
                  <a:lnTo>
                    <a:pt x="0" y="2718652"/>
                  </a:lnTo>
                  <a:close/>
                </a:path>
              </a:pathLst>
            </a:custGeom>
            <a:solidFill>
              <a:srgbClr val="FFB81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-18411" y="-6137"/>
              <a:ext cx="12210411" cy="5842341"/>
            </a:xfrm>
            <a:custGeom>
              <a:rect b="b" l="l" r="r" t="t"/>
              <a:pathLst>
                <a:path extrusionOk="0" h="5842341" w="12194047">
                  <a:moveTo>
                    <a:pt x="0" y="5842341"/>
                  </a:moveTo>
                  <a:cubicBezTo>
                    <a:pt x="4091" y="3894894"/>
                    <a:pt x="8183" y="1947447"/>
                    <a:pt x="12274" y="0"/>
                  </a:cubicBezTo>
                  <a:lnTo>
                    <a:pt x="12194047" y="6137"/>
                  </a:lnTo>
                  <a:cubicBezTo>
                    <a:pt x="12194047" y="1031001"/>
                    <a:pt x="12194046" y="2055866"/>
                    <a:pt x="12194046" y="3080730"/>
                  </a:cubicBezTo>
                  <a:lnTo>
                    <a:pt x="0" y="5842341"/>
                  </a:lnTo>
                  <a:close/>
                </a:path>
              </a:pathLst>
            </a:custGeom>
            <a:solidFill>
              <a:srgbClr val="003D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Rockwell"/>
                  <a:ea typeface="Rockwell"/>
                  <a:cs typeface="Rockwell"/>
                  <a:sym typeface="Rockwel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"/>
          <p:cNvSpPr txBox="1"/>
          <p:nvPr/>
        </p:nvSpPr>
        <p:spPr>
          <a:xfrm>
            <a:off x="0" y="1157150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ckwell"/>
              <a:buNone/>
            </a:pPr>
            <a:r>
              <a:rPr b="1" lang="en-US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Gradient Origin Networks</a:t>
            </a:r>
            <a:endParaRPr b="1" i="0" sz="51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7750" y="5058500"/>
            <a:ext cx="7356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Sai Surya Vidul Chinthamaneni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r>
              <a:rPr lang="en-US" sz="3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Anvith Reddy Nemali</a:t>
            </a:r>
            <a:endParaRPr b="0" i="0" sz="36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59c34a72e_2_21"/>
          <p:cNvSpPr txBox="1"/>
          <p:nvPr/>
        </p:nvSpPr>
        <p:spPr>
          <a:xfrm>
            <a:off x="614593" y="242974"/>
            <a:ext cx="12083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ADDITIONAL WORK</a:t>
            </a:r>
            <a:endParaRPr b="1" sz="4400">
              <a:solidFill>
                <a:srgbClr val="003DA5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0" name="Google Shape;170;g2e59c34a72e_2_21"/>
          <p:cNvSpPr txBox="1"/>
          <p:nvPr/>
        </p:nvSpPr>
        <p:spPr>
          <a:xfrm>
            <a:off x="614600" y="1253325"/>
            <a:ext cx="10515600" cy="55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Transport Decoder for Tiny Datasets</a:t>
            </a: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GeomLoss and demonstrate a Sinkhorn divergence-based generative model.</a:t>
            </a: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for small datasets; enhances generative model performance.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g2e59c34a72e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738" y="4363225"/>
            <a:ext cx="475297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0" cy="37938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/>
          <p:nvPr/>
        </p:nvSpPr>
        <p:spPr>
          <a:xfrm>
            <a:off x="4262439" y="3090446"/>
            <a:ext cx="3667121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THANK 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0" cy="37938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614593" y="242974"/>
            <a:ext cx="12083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100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PROBLEM STATEMENT AND MOTIVATION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787325" y="1543575"/>
            <a:ext cx="59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614600" y="1012350"/>
            <a:ext cx="67059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Traditional generative models like Variational Autoencoders (VAEs) and Generative Adversarial Networks (GANs) rely architectures with separate encoding networks and multiple iterative processes. This complexity increases computational costs and model size</a:t>
            </a:r>
            <a:b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Gradient Origin Networks (GON)</a:t>
            </a:r>
            <a:b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 new type of implicit generative model.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They capture datasets without an explicit encoder and can generate samples in a single step.</a:t>
            </a: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b="1" i="0" lang="en-US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Streamlined Architecture: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Eliminate the need for separate encoders by using gradients to perform encoding, reducing overall model complexity.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Achieve faster convergence and lower reconstruction errors with fewer parameters</a:t>
            </a:r>
            <a:endParaRPr sz="1800"/>
          </a:p>
          <a:p>
            <a:pPr indent="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60"/>
              <a:buFont typeface="Arial"/>
              <a:buNone/>
            </a:pPr>
            <a:r>
              <a:t/>
            </a:r>
            <a:endParaRPr sz="1800"/>
          </a:p>
          <a:p>
            <a:pPr indent="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22860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Anomaly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Detection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62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6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Anomaly detection identifies data points that significantly deviate from expected patterns.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100" y="1216250"/>
            <a:ext cx="4286451" cy="319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aa9e8f5c5_1_1"/>
          <p:cNvSpPr txBox="1"/>
          <p:nvPr/>
        </p:nvSpPr>
        <p:spPr>
          <a:xfrm>
            <a:off x="614593" y="242974"/>
            <a:ext cx="12083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FRAMEWORK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daa9e8f5c5_1_1"/>
          <p:cNvSpPr txBox="1"/>
          <p:nvPr/>
        </p:nvSpPr>
        <p:spPr>
          <a:xfrm>
            <a:off x="525625" y="1339050"/>
            <a:ext cx="7352100" cy="5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Origin Network: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Components: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Latent Vector (z0):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Initialized at zero.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Coordinates ( c ):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Input features (e.g., pixel positions).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(F):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Single network for both encoding and decoding.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(x^) :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Reconstructed data (e.g., image)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Process:</a:t>
            </a:r>
            <a:endParaRPr b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Latent Initialization: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Start with z0 at zero.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Encoding: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Compute the gradient to encode data.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Reconstruction: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Network F combines gradient and coordinates c to generate the output x^.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g2daa9e8f5c5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0600" y="3900000"/>
            <a:ext cx="3176124" cy="261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daa9e8f5c5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197" y="1146400"/>
            <a:ext cx="3090464" cy="251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0" cy="3793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6"/>
          <p:cNvSpPr txBox="1"/>
          <p:nvPr/>
        </p:nvSpPr>
        <p:spPr>
          <a:xfrm>
            <a:off x="614593" y="242974"/>
            <a:ext cx="12083142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88" y="1877420"/>
            <a:ext cx="780097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59c34a72e_0_0"/>
          <p:cNvSpPr txBox="1"/>
          <p:nvPr/>
        </p:nvSpPr>
        <p:spPr>
          <a:xfrm>
            <a:off x="614593" y="242974"/>
            <a:ext cx="12083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 b="1" sz="4400">
              <a:solidFill>
                <a:srgbClr val="003DA5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24" name="Google Shape;124;g2e59c34a72e_0_0"/>
          <p:cNvSpPr txBox="1"/>
          <p:nvPr/>
        </p:nvSpPr>
        <p:spPr>
          <a:xfrm>
            <a:off x="614600" y="1253325"/>
            <a:ext cx="10515600" cy="55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ANOMALY DETECTION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anomalies in the dataset are detected based on a dynamic threshold implemented as follows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threshold=mean_loss+2⋅std_loss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threshold is compared against the reconstruction losses obtained.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Reconstructions losses &gt; threshold - Anomalies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Reconstructions losses &lt; threshold - Normal Images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the evaluation phase, the reconstruction error for each image is computed as the mean squared error between the generated image and the original image.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59c34a72e_0_17"/>
          <p:cNvSpPr txBox="1"/>
          <p:nvPr/>
        </p:nvSpPr>
        <p:spPr>
          <a:xfrm>
            <a:off x="614593" y="242974"/>
            <a:ext cx="12083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 sz="4400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EXPERIMENTS AND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e59c34a72e_0_17"/>
          <p:cNvSpPr txBox="1"/>
          <p:nvPr/>
        </p:nvSpPr>
        <p:spPr>
          <a:xfrm>
            <a:off x="614600" y="1253324"/>
            <a:ext cx="10515600" cy="5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Origin Network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Gradient Origin Network for Anomaly Detection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AutoEncoder for Anomaly Detection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1" name="Google Shape;131;g2e59c34a72e_0_17"/>
          <p:cNvGraphicFramePr/>
          <p:nvPr/>
        </p:nvGraphicFramePr>
        <p:xfrm>
          <a:off x="841300" y="445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{66345528-3290-4417-9685-7C52C9E55E1E}</a:tableStyleId>
              </a:tblPr>
              <a:tblGrid>
                <a:gridCol w="2712650"/>
                <a:gridCol w="1181250"/>
              </a:tblGrid>
              <a:tr h="47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SPLIT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IMAGES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 </a:t>
                      </a:r>
                      <a:r>
                        <a:rPr lang="en-US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(No Defective)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60000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(</a:t>
                      </a:r>
                      <a:r>
                        <a:rPr lang="en-US" sz="17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2K each from 14 types of corruption and original MNIST test of 2K)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30000</a:t>
                      </a:r>
                      <a:endParaRPr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2" name="Google Shape;132;g2e59c34a72e_0_17"/>
          <p:cNvSpPr txBox="1"/>
          <p:nvPr/>
        </p:nvSpPr>
        <p:spPr>
          <a:xfrm>
            <a:off x="8520450" y="3809200"/>
            <a:ext cx="2304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MVTec AD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3" name="Google Shape;133;g2e59c34a72e_0_17"/>
          <p:cNvGraphicFramePr/>
          <p:nvPr/>
        </p:nvGraphicFramePr>
        <p:xfrm>
          <a:off x="7479200" y="445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{66345528-3290-4417-9685-7C52C9E55E1E}</a:tableStyleId>
              </a:tblPr>
              <a:tblGrid>
                <a:gridCol w="2755400"/>
                <a:gridCol w="1199900"/>
              </a:tblGrid>
              <a:tr h="55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SPLIT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IMAGES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 (No Defective)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3629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0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(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Good - 467 and Defective - 1258)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1725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g2e59c34a72e_0_17"/>
          <p:cNvSpPr txBox="1"/>
          <p:nvPr/>
        </p:nvSpPr>
        <p:spPr>
          <a:xfrm>
            <a:off x="1438100" y="3809200"/>
            <a:ext cx="2700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Corrupted MNIST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2da6f9e5a3c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6413" y="6235641"/>
            <a:ext cx="1244601" cy="379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da6f9e5a3c_0_43"/>
          <p:cNvSpPr txBox="1"/>
          <p:nvPr/>
        </p:nvSpPr>
        <p:spPr>
          <a:xfrm>
            <a:off x="58137" y="0"/>
            <a:ext cx="1207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RESULTS</a:t>
            </a:r>
            <a:r>
              <a:rPr b="1" lang="en-US" sz="3600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 - GON</a:t>
            </a:r>
            <a:r>
              <a:rPr b="1" i="0" lang="en-US" sz="3600" u="none" cap="none" strike="noStrike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2da6f9e5a3c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575" y="1064063"/>
            <a:ext cx="4204333" cy="47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da6f9e5a3c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850" y="1100500"/>
            <a:ext cx="4139581" cy="46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59c34a72e_0_30"/>
          <p:cNvSpPr txBox="1"/>
          <p:nvPr/>
        </p:nvSpPr>
        <p:spPr>
          <a:xfrm>
            <a:off x="58137" y="0"/>
            <a:ext cx="1207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RESULTS - </a:t>
            </a:r>
            <a:r>
              <a:rPr b="1" lang="en-US" sz="3600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LOSS</a:t>
            </a:r>
            <a:r>
              <a:rPr b="1" i="0" lang="en-US" sz="3600" u="none" cap="none" strike="noStrike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e59c34a72e_0_30"/>
          <p:cNvSpPr txBox="1"/>
          <p:nvPr/>
        </p:nvSpPr>
        <p:spPr>
          <a:xfrm>
            <a:off x="7690074" y="755275"/>
            <a:ext cx="2655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GON - MVTec AD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g2e59c34a72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324" y="1272474"/>
            <a:ext cx="4039024" cy="279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e59c34a72e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50" y="1394575"/>
            <a:ext cx="4502627" cy="24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e59c34a72e_0_30"/>
          <p:cNvSpPr txBox="1"/>
          <p:nvPr/>
        </p:nvSpPr>
        <p:spPr>
          <a:xfrm>
            <a:off x="2166247" y="755275"/>
            <a:ext cx="2134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GON - MNIST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e59c34a72e_0_30"/>
          <p:cNvSpPr txBox="1"/>
          <p:nvPr/>
        </p:nvSpPr>
        <p:spPr>
          <a:xfrm>
            <a:off x="4788525" y="3887800"/>
            <a:ext cx="2134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CAE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MNIST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2e59c34a72e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4612" y="4319631"/>
            <a:ext cx="4502624" cy="2419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59c34a72e_0_10"/>
          <p:cNvSpPr txBox="1"/>
          <p:nvPr/>
        </p:nvSpPr>
        <p:spPr>
          <a:xfrm>
            <a:off x="58137" y="0"/>
            <a:ext cx="1207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RESULTS - </a:t>
            </a:r>
            <a:r>
              <a:rPr b="1" lang="en-US" sz="3600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CONFUSION MATRIX</a:t>
            </a:r>
            <a:r>
              <a:rPr b="1" i="0" lang="en-US" sz="3600" u="none" cap="none" strike="noStrike">
                <a:solidFill>
                  <a:srgbClr val="003DA5"/>
                </a:solidFill>
                <a:latin typeface="Rockwell"/>
                <a:ea typeface="Rockwell"/>
                <a:cs typeface="Rockwell"/>
                <a:sym typeface="Rockwel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g2e59c34a72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25" y="1974050"/>
            <a:ext cx="4018700" cy="35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e59c34a72e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875" y="2034700"/>
            <a:ext cx="4000865" cy="35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e59c34a72e_0_10"/>
          <p:cNvSpPr txBox="1"/>
          <p:nvPr/>
        </p:nvSpPr>
        <p:spPr>
          <a:xfrm>
            <a:off x="1083597" y="1456850"/>
            <a:ext cx="2134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GON - MNIST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e59c34a72e_0_10"/>
          <p:cNvSpPr txBox="1"/>
          <p:nvPr/>
        </p:nvSpPr>
        <p:spPr>
          <a:xfrm>
            <a:off x="5214687" y="1456850"/>
            <a:ext cx="2681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GON - MVTec AD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2e59c34a72e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4120" y="2795225"/>
            <a:ext cx="2980456" cy="12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e59c34a72e_0_10"/>
          <p:cNvSpPr txBox="1"/>
          <p:nvPr/>
        </p:nvSpPr>
        <p:spPr>
          <a:xfrm>
            <a:off x="9396947" y="1900750"/>
            <a:ext cx="2134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CAE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MNIST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2024-01-23T04:00:43Z</dcterms:created>
  <dc:creator>Sai Surya Vidul Chinthamaneni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0x0101006EC276188C123B4181685B3EA1C38746</vt:lpwstr>
  </property>
</Properties>
</file>